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8" r:id="rId14"/>
    <p:sldId id="267" r:id="rId15"/>
    <p:sldId id="270" r:id="rId16"/>
    <p:sldId id="271" r:id="rId17"/>
    <p:sldId id="274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37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49CCA7-C87A-4DBA-8028-ED817047C8E1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0B4CE1-6AF0-4113-97FA-1BD0CEDD2A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Факултативна настава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0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ru-RU" sz="2800" dirty="0"/>
              <a:t>Следећу факултативну наставу изводе предмети наставници :</a:t>
            </a:r>
          </a:p>
          <a:p>
            <a:r>
              <a:rPr lang="ru-RU" sz="2800" dirty="0"/>
              <a:t>КОРИСНИ И ШТЕТНИ ИНСЕКТИ -7 разред</a:t>
            </a:r>
          </a:p>
          <a:p>
            <a:r>
              <a:rPr lang="ru-RU" sz="2800" dirty="0"/>
              <a:t>ЗНАЧАЈ БИЉАКА У НАСЕЉИМА -6 разред</a:t>
            </a:r>
          </a:p>
          <a:p>
            <a:r>
              <a:rPr lang="ru-RU" sz="2800" dirty="0"/>
              <a:t>ГАЈЕЊЕ УКРАСНИХ БИЉАКА- 6 Разред</a:t>
            </a:r>
          </a:p>
          <a:p>
            <a:r>
              <a:rPr lang="ru-RU" sz="2800" dirty="0"/>
              <a:t>ИТАЛИЈАНСКИ ЈЕЗИК -4, 5 и 6</a:t>
            </a:r>
          </a:p>
          <a:p>
            <a:r>
              <a:rPr lang="ru-RU" sz="2800" dirty="0"/>
              <a:t>КУЋНИ ЉУБИМЦИ  -7 разред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9748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ru-RU" dirty="0"/>
              <a:t>Одлуку о организацији и реализацији програма факултативне наставе за одређену школску годину доноси Наставничко вијеће, а на основу резултата проведених испитивања интересовања ученика за неки од понуђених програма. </a:t>
            </a:r>
          </a:p>
          <a:p>
            <a:r>
              <a:rPr lang="ru-RU" dirty="0"/>
              <a:t>Школа тј. задужени наставник води евиденцију о реализацији програмских садржаја факултативне наставе у Дневнику рада факултативне наставе,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2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324600"/>
          </a:xfrm>
        </p:spPr>
        <p:txBody>
          <a:bodyPr>
            <a:noAutofit/>
          </a:bodyPr>
          <a:lstStyle/>
          <a:p>
            <a:r>
              <a:rPr lang="ru-RU" sz="1800" dirty="0"/>
              <a:t>УПУТСТВА И ПРЕПОРУКЕ ЗА РЕАЛИЗАЦИЈУ ПРОГРАМА:</a:t>
            </a:r>
          </a:p>
          <a:p>
            <a:r>
              <a:rPr lang="ru-RU" sz="1800" dirty="0"/>
              <a:t>Наставни програм </a:t>
            </a:r>
            <a:r>
              <a:rPr lang="ru-RU" sz="1800" b="1" dirty="0"/>
              <a:t>Мали програмери 1 </a:t>
            </a:r>
            <a:r>
              <a:rPr lang="ru-RU" sz="1800" dirty="0"/>
              <a:t>( 4.5.и 6. разред)</a:t>
            </a:r>
          </a:p>
          <a:p>
            <a:r>
              <a:rPr lang="ru-RU" sz="1800" dirty="0"/>
              <a:t>Овакав приступ омогућава да у групи ученика који похађају факултативну наставу буду ученици различитих разреда, што може дати квалитативни допринос реализацији програма. </a:t>
            </a:r>
          </a:p>
          <a:p>
            <a:r>
              <a:rPr lang="ru-RU" sz="1800" dirty="0"/>
              <a:t>Програм Мали програмери 1 развијен је за 30 (+2) часова.</a:t>
            </a:r>
          </a:p>
          <a:p>
            <a:r>
              <a:rPr lang="ru-RU" sz="1800" dirty="0"/>
              <a:t>Наставни програм Мали програмери 1 је конципиран на начин да их може реализовати наставник информатике и/или наставник разредне наставе који има развијене основне информатичке компетенције (уз посједовање одговарајућих сертификата као доказа о развијености информатичких компетенција). За реализацију наставног програма може се користити кабинет информатике или електронске учионице из пројекта Доситеј. </a:t>
            </a:r>
          </a:p>
          <a:p>
            <a:r>
              <a:rPr lang="ru-RU" sz="1800" b="1" dirty="0"/>
              <a:t>Теме:</a:t>
            </a:r>
            <a:r>
              <a:rPr lang="ru-RU" sz="1800" dirty="0"/>
              <a:t> Увод у програмирање ,Основе Скреча (Scratch) , Програмске структуре у Скречу (Scratch) Програмски језик Скреч (Screatch). Кодирање кроз игру; Електронска комуникација; Сигурност на интернету</a:t>
            </a:r>
          </a:p>
          <a:p>
            <a:r>
              <a:rPr lang="ru-RU" sz="1800" b="1" dirty="0"/>
              <a:t>Мали програмери 2 – теме: </a:t>
            </a:r>
            <a:r>
              <a:rPr lang="ru-RU" sz="1800" dirty="0"/>
              <a:t>Програмске структуре у Скречу, Мултимедијална примјена Скреча ;Кодирање кроз игру ;  Електронска комуникација ;  Сигурност на интернету.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181270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Autofit/>
          </a:bodyPr>
          <a:lstStyle/>
          <a:p>
            <a:endParaRPr lang="ru-RU" sz="1600" dirty="0"/>
          </a:p>
          <a:p>
            <a:pPr algn="ctr"/>
            <a:r>
              <a:rPr lang="ru-RU" sz="2800" b="1" dirty="0"/>
              <a:t>Истраживачи завичаја </a:t>
            </a:r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800" dirty="0"/>
              <a:t>Програм </a:t>
            </a:r>
            <a:r>
              <a:rPr lang="ru-RU" sz="1800" b="1" dirty="0"/>
              <a:t>Истраживачи завичаја </a:t>
            </a:r>
            <a:r>
              <a:rPr lang="ru-RU" sz="1800" dirty="0"/>
              <a:t>фокусиран је на истраживање природних и друштвених појава и процеса у завичају и мјесту (селу/општини/граду) у ком ученик живи. </a:t>
            </a:r>
          </a:p>
          <a:p>
            <a:r>
              <a:rPr lang="ru-RU" sz="1800" dirty="0"/>
              <a:t>Четврити и пети разред.</a:t>
            </a:r>
          </a:p>
          <a:p>
            <a:endParaRPr lang="ru-RU" sz="1800" dirty="0"/>
          </a:p>
          <a:p>
            <a:r>
              <a:rPr lang="ru-RU" sz="1800" dirty="0"/>
              <a:t>Наставни програм Истраживачи завичаја предвиђен је за реализује у једној наставној години са укупним фондом од 30 часова .</a:t>
            </a:r>
          </a:p>
          <a:p>
            <a:endParaRPr lang="ru-RU" sz="1800" dirty="0"/>
          </a:p>
          <a:p>
            <a:r>
              <a:rPr lang="ru-RU" sz="1800" dirty="0"/>
              <a:t>Теме : Друштвени живот завичаја , Природа у завичају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78621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endParaRPr lang="ru-RU" sz="2000" dirty="0"/>
          </a:p>
          <a:p>
            <a:pPr algn="ctr"/>
            <a:r>
              <a:rPr lang="ru-RU" sz="2400" b="1" dirty="0"/>
              <a:t>Домаћинство </a:t>
            </a:r>
          </a:p>
          <a:p>
            <a:pPr algn="ctr"/>
            <a:endParaRPr lang="ru-RU" sz="2400" b="1" dirty="0"/>
          </a:p>
          <a:p>
            <a:r>
              <a:rPr lang="ru-RU" sz="2000" dirty="0"/>
              <a:t>Факултативна настава </a:t>
            </a:r>
            <a:r>
              <a:rPr lang="ru-RU" sz="2000" b="1" dirty="0"/>
              <a:t>Домаћинства </a:t>
            </a:r>
            <a:r>
              <a:rPr lang="ru-RU" sz="2000" dirty="0"/>
              <a:t>је посебан облик наставе који се организује за ученике друге тријаде тј. четвртог, петог и шестог разреда. Овакав приступ омогућава да у групи ученика који похађају факултативну наставу Домаћинство 1 буду ученици различитих разреда, што може дати квалитативни допринос реализацији програма. </a:t>
            </a:r>
          </a:p>
          <a:p>
            <a:r>
              <a:rPr lang="ru-RU" sz="2000" dirty="0"/>
              <a:t>Програм Домаћинство 1 развијен је за 30 часова годишње, а реализује се, у принципу, један наставни час седмично.  </a:t>
            </a:r>
          </a:p>
          <a:p>
            <a:r>
              <a:rPr lang="ru-RU" sz="2000" dirty="0"/>
              <a:t>Tеме :Култура становања , Рециклирање , Кулинарство и здрава исхрана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0300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/>
              <a:t> ДОМАЋИНСТВО 2 РАЗРЕД</a:t>
            </a:r>
            <a:r>
              <a:rPr lang="sr-Cyrl-RS" sz="1900" dirty="0"/>
              <a:t>: ЧЕТВРТИ, ПЕТИ, ШЕСТИ </a:t>
            </a:r>
          </a:p>
          <a:p>
            <a:r>
              <a:rPr lang="sr-Cyrl-RS" sz="2800" dirty="0"/>
              <a:t>ГОДИШЊИ БРОЈ ЧАСОВА: 30 </a:t>
            </a:r>
          </a:p>
          <a:p>
            <a:r>
              <a:rPr lang="sr-Cyrl-RS" sz="2800" dirty="0"/>
              <a:t>ОПШТИ И ПОСЕБНИ ЦИЉЕВИ: </a:t>
            </a:r>
            <a:r>
              <a:rPr lang="sr-Cyrl-RS" dirty="0"/>
              <a:t>Развијање и усавршавање моторичких способности и вјештина укључујући јачање координације покрета, то јест фине и грубе моторике; Стицање практичних и креативних вјештина; развијање љубави према предметима ручне израде;  Оспособљавање за израду разних ручних радова; Развијање одговорности, самопоуздања као и квалитета сарадње кроз групни и индивидуални рад; Развијање естетско-умјетничких способности кроз стварање разноликих идеја. </a:t>
            </a:r>
          </a:p>
          <a:p>
            <a:r>
              <a:rPr lang="sr-Cyrl-RS" dirty="0"/>
              <a:t>Теме :Кројење и шивање ,Вез ,Плетење (штрикање) , Кукичање (хеклање).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367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endParaRPr lang="ru-RU" sz="1600" dirty="0"/>
          </a:p>
          <a:p>
            <a:pPr algn="ctr"/>
            <a:r>
              <a:rPr lang="ru-RU" sz="2000" b="1" dirty="0"/>
              <a:t>Калиграфија </a:t>
            </a:r>
          </a:p>
          <a:p>
            <a:r>
              <a:rPr lang="ru-RU" sz="1600" dirty="0"/>
              <a:t>Четврти , пети и шести разреда </a:t>
            </a:r>
          </a:p>
          <a:p>
            <a:r>
              <a:rPr lang="ru-RU" sz="1600" dirty="0"/>
              <a:t>Програм клиграфије предвиђен је за реализацију током наставне године, са укупним фондом од 30 часова. </a:t>
            </a:r>
          </a:p>
          <a:p>
            <a:r>
              <a:rPr lang="ru-RU" sz="1600" dirty="0"/>
              <a:t>Наставни програм Калиграфија обухвата три наставне теме, које су конципиране на начин да их може реализовати наставник разредне наставе, вјероучитељ или други наставник  предметне наставе који има афинитета и интересовања, али и одређене вјештине, знања и способности потребне за успјешну реализацију предвиђених програмских садржаја</a:t>
            </a:r>
          </a:p>
          <a:p>
            <a:r>
              <a:rPr lang="ru-RU" sz="1600" dirty="0"/>
              <a:t>Калиграфија и калиграфско писање подразумијева и излажење ван оквира обликовања ћириличних слова, било штампаних или писаних, који налаже Правопис српског језика, јер калиграфија даје могућност умјетничког и креативног обликовања и писања. </a:t>
            </a:r>
          </a:p>
          <a:p>
            <a:r>
              <a:rPr lang="ru-RU" sz="1600" dirty="0"/>
              <a:t>Теме: Припрема за калиграфско писање ћирилице ; Почетно писање калиграфских штампаних слова ћирилице 1;  Почетно писање калиграфских писаних слова ћирилице.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44867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У складу са захтјевима одређених исхода учења и садржаја програма, динамика реализације факултативне наставе може да буде и другачија, нпр. више часова у једној седмици (нпр. приликом посјета ... истраживања... </a:t>
            </a:r>
          </a:p>
          <a:p>
            <a:r>
              <a:rPr lang="ru-RU" dirty="0"/>
              <a:t>Наведено указује на могућност да се одређени часови организују и ван простора школе. </a:t>
            </a:r>
          </a:p>
          <a:p>
            <a:r>
              <a:rPr lang="ru-RU" dirty="0"/>
              <a:t>Предложени фонд часова за реализацију програмских садржаја и остваривање исхода учења, наставник може кориговати у складу са потребама и интересовањима ученика, те у складу са условима и могућностима школе. </a:t>
            </a:r>
          </a:p>
          <a:p>
            <a:r>
              <a:rPr lang="ru-RU" dirty="0"/>
              <a:t>Наставник има слободу да изврши прерасподјелу фонда часова за поједине наставне теме. </a:t>
            </a:r>
          </a:p>
          <a:p>
            <a:r>
              <a:rPr lang="ru-RU" dirty="0"/>
              <a:t>Наставник има одговорност да факултативну наставу организује на интересантан и занимљив начин, прилагођен узрасту ученика друге тријаде, али и ученика појединачно, како ученици који су на почетку исказали интерес за наведене садржај, не би изгубили интересовање током реализације програма.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898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Републички педагошки завод ће и даље радити на развијању програма факултативне наставе, како за ученике друге, тако и за ученике прве и </a:t>
            </a:r>
            <a:r>
              <a:rPr lang="ru-RU"/>
              <a:t>треће тријаде</a:t>
            </a:r>
            <a:r>
              <a:rPr lang="ru-RU" dirty="0"/>
              <a:t>. </a:t>
            </a:r>
          </a:p>
          <a:p>
            <a:r>
              <a:rPr lang="ru-RU" dirty="0"/>
              <a:t>Школе имају могућност да се, у складу са исказаним интересовањима и потребама ученика и наставника, и саме баве развијањем приједлога програма факултативне наставе. Завод ће реаговати на изказану намјеру школе да развија одређени програм факултативне наставе, одредиће инспектора/е-просвјетног/е савјетника/е који ће имати координирајућу улогу у развоју програма. Након што процијенимо да је програм примјерен за употребу у оквиру одређене тријаде или разреда, доставићемо приједлог програма ресорном министарству на сагласност за употребу. Иако није ријеч о редовним наставним програмима потребно је да сваки програм добије сагласност ресорног министарства, као први, али не и једини, услов да би се примјењивао у основној школи. Након добијене информације да програм може да се примјењује у школама, Републички педагошки завод ће нове програме путем сајта учинити доступне школама.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 ХВАЛА НА ПАЖЊИ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64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Ф</a:t>
            </a:r>
            <a:r>
              <a:rPr lang="ru-RU" dirty="0"/>
              <a:t>акултативна настава дефинисана је као флексибилан облик диференциране наставе богат и разноврстан по облицима и садржају, а организује се на основу посебно исказаних интересовања ученика у складу са кадровским и материјалним могућностима школе.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Појам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6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ru-RU" dirty="0"/>
              <a:t>Посљедњим измјенама законских прописа, факултативна настава је сврстана у категорију осталих облика непосредног васпитно-образовног рада са ученицима тј. у рангу је допунске наставе, додатне наставе, продужне наставе, те припремне наставе. </a:t>
            </a:r>
          </a:p>
          <a:p>
            <a:r>
              <a:rPr lang="ru-RU" dirty="0"/>
              <a:t>Правилником о норми непосредног рада са ученицима наставника и стручних сарадника, у оквиру 40-часовне радне седмице у основној школи.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6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ru-RU" dirty="0"/>
              <a:t>Овај облик наставе, као што је и раније наглашено, намијењен је ученицима који исказују посебна интересовања за различите области и садржаје, који могу бити дијелом усклађени са редовним наставним програмима појединих наставних предмета, али првенствено оне области и садржаје који се не изучаваjу у оквиру било којег редовног наставног програма.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0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ru-RU" dirty="0"/>
              <a:t>Наставник прати учениково напредовање, развој његових способности, интересовања и мотивације, усмјерава га и подстиче развој одређених компетенција код ученика, али не врши оцјењивање у смислу изрицања бројчане или описне оцјене о степену остварености исхода учења и постигнућа ученика.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5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Школе треба да врше идентификацију ученика који испољавају интересовање за одређену област/садржај програма факултативне наставе, па тек у складу с тим да планирају организацију факултативне наставе.</a:t>
            </a:r>
          </a:p>
          <a:p>
            <a:r>
              <a:rPr lang="ru-RU" dirty="0"/>
              <a:t> Процес идентификације ученика за факултативну наставу треба вршити на крају текуће наставне године за наредну наставну годину, а у изузетним случајевима може и почетком нове наставне године.</a:t>
            </a:r>
          </a:p>
          <a:p>
            <a:r>
              <a:rPr lang="ru-RU" dirty="0"/>
              <a:t> Школа ће, након анкетирања ученика (одређених разреда за одређене програме), формирати хомогене (ученици једног разреда) и/или хетерогене групе (два и/или три разреда) ученика који ће изучавати програм факултативне наставе. </a:t>
            </a:r>
          </a:p>
          <a:p>
            <a:r>
              <a:rPr lang="ru-RU" dirty="0"/>
              <a:t>Ученик који жели похађати одређену факултативну наставу, преузима одговорност њеног континуираног похађања за школску/наставну годину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67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Величина групе за факултативну наставу зависи од исказаних интересовања ученика и просторних могућности школе, а педагошким стандардима и нормативима предвиђено је да за овај облик наставе група броји од 18 до 30 ученика, а као оптимална, величина групе сматра се група од 24 ученика. </a:t>
            </a:r>
          </a:p>
          <a:p>
            <a:r>
              <a:rPr lang="ru-RU" dirty="0"/>
              <a:t>Уколико у школи има мање од 18 заинтересованих ученика за одређену факултативну наставу, школа може тражити одобрење ресорног Министарства за оргнизовање факултативне наставе и са мањим бројем ученика.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74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реализација програма факултативне наставе предвиђена је током 30 наставних часова на годишњем нивоу, а наставнику је остављена слобода да сам креира распоред рада на седмичном нивоу.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88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ru-RU" dirty="0"/>
              <a:t>Од школске 2020/2021. године школама ће бити доступни сљедећи програми факултативне наставе:</a:t>
            </a:r>
          </a:p>
          <a:p>
            <a:r>
              <a:rPr lang="ru-RU" b="1" dirty="0"/>
              <a:t>Домаћинство 1</a:t>
            </a:r>
            <a:r>
              <a:rPr lang="ru-RU" dirty="0"/>
              <a:t>(</a:t>
            </a:r>
            <a:r>
              <a:rPr lang="ru-RU" sz="2400" dirty="0"/>
              <a:t>за четврти, пети и шести разред </a:t>
            </a:r>
            <a:r>
              <a:rPr lang="ru-RU" dirty="0"/>
              <a:t>)</a:t>
            </a:r>
          </a:p>
          <a:p>
            <a:r>
              <a:rPr lang="ru-RU" b="1" dirty="0"/>
              <a:t>Домаћинство 2</a:t>
            </a:r>
            <a:r>
              <a:rPr lang="ru-RU" dirty="0"/>
              <a:t> (</a:t>
            </a:r>
            <a:r>
              <a:rPr lang="ru-RU" sz="2400" dirty="0"/>
              <a:t>за четврти, пети и шести разред </a:t>
            </a:r>
            <a:r>
              <a:rPr lang="ru-RU" dirty="0"/>
              <a:t>)</a:t>
            </a:r>
          </a:p>
          <a:p>
            <a:r>
              <a:rPr lang="ru-RU" b="1" dirty="0"/>
              <a:t>Мали програмери 1</a:t>
            </a:r>
            <a:r>
              <a:rPr lang="ru-RU" dirty="0"/>
              <a:t> </a:t>
            </a:r>
            <a:r>
              <a:rPr lang="ru-RU" sz="2000" dirty="0"/>
              <a:t>(за четврти, пети и шести разред ) </a:t>
            </a:r>
          </a:p>
          <a:p>
            <a:r>
              <a:rPr lang="ru-RU" b="1" dirty="0"/>
              <a:t>Мали програмери 2</a:t>
            </a:r>
            <a:r>
              <a:rPr lang="ru-RU" dirty="0"/>
              <a:t> </a:t>
            </a:r>
            <a:r>
              <a:rPr lang="ru-RU" sz="2400" dirty="0"/>
              <a:t>(за пети и шести разред</a:t>
            </a:r>
            <a:r>
              <a:rPr lang="ru-RU" dirty="0"/>
              <a:t> )</a:t>
            </a:r>
          </a:p>
          <a:p>
            <a:r>
              <a:rPr lang="ru-RU" b="1" dirty="0"/>
              <a:t>Калиграфија</a:t>
            </a:r>
            <a:r>
              <a:rPr lang="ru-RU" dirty="0"/>
              <a:t>  (</a:t>
            </a:r>
            <a:r>
              <a:rPr lang="ru-RU" sz="2400" dirty="0"/>
              <a:t>за четврти, пети и шести разред ) </a:t>
            </a:r>
          </a:p>
          <a:p>
            <a:r>
              <a:rPr lang="ru-RU" b="1" dirty="0"/>
              <a:t>Истраживачи завичаја</a:t>
            </a:r>
            <a:r>
              <a:rPr lang="ru-RU" dirty="0"/>
              <a:t> </a:t>
            </a:r>
            <a:r>
              <a:rPr lang="ru-RU" sz="2400" dirty="0"/>
              <a:t>(за четврти и пети разред)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6276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</TotalTime>
  <Words>1447</Words>
  <Application>Microsoft Office PowerPoint</Application>
  <PresentationFormat>On-screen Show (4:3)</PresentationFormat>
  <Paragraphs>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Lucida Sans Unicode</vt:lpstr>
      <vt:lpstr>Verdana</vt:lpstr>
      <vt:lpstr>Wingdings 2</vt:lpstr>
      <vt:lpstr>Wingdings 3</vt:lpstr>
      <vt:lpstr>Concourse</vt:lpstr>
      <vt:lpstr>Факултативна настава </vt:lpstr>
      <vt:lpstr>Појам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Факултативна настава</dc:title>
  <dc:creator>Vesna</dc:creator>
  <cp:lastModifiedBy>Helena</cp:lastModifiedBy>
  <cp:revision>12</cp:revision>
  <dcterms:created xsi:type="dcterms:W3CDTF">2022-04-27T18:14:27Z</dcterms:created>
  <dcterms:modified xsi:type="dcterms:W3CDTF">2022-11-19T08:56:31Z</dcterms:modified>
</cp:coreProperties>
</file>